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8.jpeg" ContentType="image/jpeg"/>
  <Override PartName="/ppt/media/image68.png" ContentType="image/png"/>
  <Override PartName="/ppt/media/image57.wmf" ContentType="image/x-wmf"/>
  <Override PartName="/ppt/media/image67.png" ContentType="image/png"/>
  <Override PartName="/ppt/media/image56.wmf" ContentType="image/x-wmf"/>
  <Override PartName="/ppt/media/image66.png" ContentType="image/png"/>
  <Override PartName="/ppt/media/image55.wmf" ContentType="image/x-wmf"/>
  <Override PartName="/ppt/media/image54.png" ContentType="image/png"/>
  <Override PartName="/ppt/media/image1.png" ContentType="image/png"/>
  <Override PartName="/ppt/media/image40.wmf" ContentType="image/x-wmf"/>
  <Override PartName="/ppt/media/image51.png" ContentType="image/png"/>
  <Override PartName="/ppt/media/image49.wmf" ContentType="image/x-wmf"/>
  <Override PartName="/ppt/media/image43.jpeg" ContentType="image/jpeg"/>
  <Override PartName="/ppt/media/image52.png" ContentType="image/png"/>
  <Override PartName="/ppt/media/image41.wmf" ContentType="image/x-wmf"/>
  <Override PartName="/ppt/media/image25.wmf" ContentType="image/x-wmf"/>
  <Override PartName="/ppt/media/image36.png" ContentType="image/png"/>
  <Override PartName="/ppt/media/image32.wmf" ContentType="image/x-wmf"/>
  <Override PartName="/ppt/media/image42.wmf" ContentType="image/x-wmf"/>
  <Override PartName="/ppt/media/image53.png" ContentType="image/png"/>
  <Override PartName="/ppt/media/image44.png" ContentType="image/png"/>
  <Override PartName="/ppt/media/image33.wmf" ContentType="image/x-wmf"/>
  <Override PartName="/ppt/media/image35.jpeg" ContentType="image/jpeg"/>
  <Override PartName="/ppt/media/image17.wmf" ContentType="image/x-wmf"/>
  <Override PartName="/ppt/media/image28.png" ContentType="image/png"/>
  <Override PartName="/ppt/media/image24.wmf" ContentType="image/x-wmf"/>
  <Override PartName="/ppt/media/image11.wmf" ContentType="image/x-wmf"/>
  <Override PartName="/ppt/media/image22.png" ContentType="image/png"/>
  <Override PartName="/ppt/media/image10.wmf" ContentType="image/x-wmf"/>
  <Override PartName="/ppt/media/image21.png" ContentType="image/png"/>
  <Override PartName="/ppt/media/image39.png" ContentType="image/png"/>
  <Override PartName="/ppt/media/image19.wmf" ContentType="image/x-wmf"/>
  <Override PartName="/ppt/media/image50.jpeg" ContentType="image/jpeg"/>
  <Override PartName="/ppt/media/image23.png" ContentType="image/png"/>
  <Override PartName="/ppt/media/image12.wmf" ContentType="image/x-wmf"/>
  <Override PartName="/ppt/media/image31.png" ContentType="image/png"/>
  <Override PartName="/ppt/media/image30.png" ContentType="image/png"/>
  <Override PartName="/ppt/media/image26.wmf" ContentType="image/x-wmf"/>
  <Override PartName="/ppt/media/image37.png" ContentType="image/png"/>
  <Override PartName="/ppt/media/image59.png" ContentType="image/png"/>
  <Override PartName="/ppt/media/image48.wmf" ContentType="image/x-wmf"/>
  <Override PartName="/ppt/media/image9.png" ContentType="image/png"/>
  <Override PartName="/ppt/media/image47.wmf" ContentType="image/x-wmf"/>
  <Override PartName="/ppt/media/image8.png" ContentType="image/png"/>
  <Override PartName="/ppt/media/image7.png" ContentType="image/png"/>
  <Override PartName="/ppt/media/image45.png" ContentType="image/png"/>
  <Override PartName="/ppt/media/image34.wmf" ContentType="image/x-wmf"/>
  <Override PartName="/ppt/media/image18.wmf" ContentType="image/x-wmf"/>
  <Override PartName="/ppt/media/image29.png" ContentType="image/png"/>
  <Override PartName="/ppt/media/image6.png" ContentType="image/png"/>
  <Override PartName="/ppt/media/image38.png" ContentType="image/png"/>
  <Override PartName="/ppt/media/image5.jpeg" ContentType="image/jpeg"/>
  <Override PartName="/ppt/media/image16.png" ContentType="image/png"/>
  <Override PartName="/ppt/media/image13.jpeg" ContentType="image/jpeg"/>
  <Override PartName="/ppt/media/image20.jpeg" ContentType="image/jpeg"/>
  <Override PartName="/ppt/media/image65.png" ContentType="image/png"/>
  <Override PartName="/ppt/media/image4.wmf" ContentType="image/x-wmf"/>
  <Override PartName="/ppt/media/image14.png" ContentType="image/png"/>
  <Override PartName="/ppt/media/image27.jpeg" ContentType="image/jpeg"/>
  <Override PartName="/ppt/media/image63.png" ContentType="image/png"/>
  <Override PartName="/ppt/media/image2.wmf" ContentType="image/x-wmf"/>
  <Override PartName="/ppt/media/image15.png" ContentType="image/png"/>
  <Override PartName="/ppt/media/image46.png" ContentType="image/png"/>
  <Override PartName="/ppt/media/image64.png" ContentType="image/png"/>
  <Override PartName="/ppt/media/image3.wmf" ContentType="image/x-wmf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0.png"/><Relationship Id="rId3" Type="http://schemas.openxmlformats.org/officeDocument/2006/relationships/image" Target="../media/image6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0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ubTitle"/>
          </p:nvPr>
        </p:nvSpPr>
        <p:spPr>
          <a:xfrm>
            <a:off x="468360" y="3111840"/>
            <a:ext cx="6119280" cy="4505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40" y="1203480"/>
            <a:ext cx="374004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image" Target="../media/image4.wmf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image" Target="../media/image13.jpe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6.png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image" Target="../media/image20.jpe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3.png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jpe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1.png"/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34.wmf"/><Relationship Id="rId6" Type="http://schemas.openxmlformats.org/officeDocument/2006/relationships/image" Target="../media/image35.jpe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9.png"/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image" Target="../media/image42.wmf"/><Relationship Id="rId6" Type="http://schemas.openxmlformats.org/officeDocument/2006/relationships/image" Target="../media/image43.jpe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6.png"/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49.wmf"/><Relationship Id="rId6" Type="http://schemas.openxmlformats.org/officeDocument/2006/relationships/image" Target="../media/image50.jpeg"/><Relationship Id="rId7" Type="http://schemas.openxmlformats.org/officeDocument/2006/relationships/image" Target="../media/image51.png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54.png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image" Target="../media/image58.jpeg"/><Relationship Id="rId7" Type="http://schemas.openxmlformats.org/officeDocument/2006/relationships/image" Target="../media/image59.png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1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2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3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5" name="CustomShape 1"/>
          <p:cNvSpPr/>
          <p:nvPr/>
        </p:nvSpPr>
        <p:spPr>
          <a:xfrm>
            <a:off x="720" y="0"/>
            <a:ext cx="9142200" cy="5143320"/>
          </a:xfrm>
          <a:prstGeom prst="rect">
            <a:avLst/>
          </a:prstGeom>
          <a:solidFill>
            <a:srgbClr val="ff7500"/>
          </a:solidFill>
          <a:ln w="25560">
            <a:noFill/>
          </a:ln>
        </p:spPr>
      </p:sp>
      <p:sp>
        <p:nvSpPr>
          <p:cNvPr id="6" name="CustomShape 2"/>
          <p:cNvSpPr/>
          <p:nvPr/>
        </p:nvSpPr>
        <p:spPr>
          <a:xfrm flipV="1">
            <a:off x="0" y="2571480"/>
            <a:ext cx="8675280" cy="21060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1440">
            <a:noFill/>
          </a:ln>
        </p:spPr>
      </p:sp>
      <p:pic>
        <p:nvPicPr>
          <p:cNvPr id="7" name="Picture 7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074000" y="2733840"/>
            <a:ext cx="1386000" cy="501840"/>
          </a:xfrm>
          <a:prstGeom prst="rect">
            <a:avLst/>
          </a:prstGeom>
          <a:ln>
            <a:noFill/>
          </a:ln>
        </p:spPr>
      </p:pic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468360" y="3111840"/>
            <a:ext cx="6119280" cy="971640"/>
          </a:xfrm>
          <a:prstGeom prst="rect">
            <a:avLst/>
          </a:prstGeom>
        </p:spPr>
        <p:txBody>
          <a:bodyPr lIns="0" rIns="0" tIns="0" bIns="18000" anchor="b"/>
          <a:p>
            <a:pPr>
              <a:lnSpc>
                <a:spcPct val="114000"/>
              </a:lnSpc>
            </a:pPr>
            <a:r>
              <a:rPr b="1" lang="de-DE" sz="30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477720" y="2708280"/>
            <a:ext cx="1598400" cy="1677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GB" sz="1100">
                <a:solidFill>
                  <a:srgbClr val="4b4c4d"/>
                </a:solidFill>
                <a:latin typeface="Verdana"/>
              </a:rPr>
              <a:t>www.autoscout24.com</a:t>
            </a:r>
            <a:endParaRPr/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de-DE" sz="1500"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1500"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500"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500"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Fifth Outline </a:t>
            </a:r>
            <a:r>
              <a:rPr lang="de-DE" sz="2000">
                <a:latin typeface="Verdana"/>
              </a:rPr>
              <a:t>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Sixth Outline </a:t>
            </a:r>
            <a:r>
              <a:rPr lang="de-DE" sz="2000">
                <a:latin typeface="Verdana"/>
              </a:rPr>
              <a:t>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Seventh </a:t>
            </a:r>
            <a:r>
              <a:rPr lang="de-DE" sz="2000">
                <a:latin typeface="Verdana"/>
              </a:rPr>
              <a:t>Outline </a:t>
            </a:r>
            <a:r>
              <a:rPr lang="de-DE" sz="2000">
                <a:latin typeface="Verdana"/>
              </a:rPr>
              <a:t>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46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47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48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49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ftr"/>
          </p:nvPr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Titel der Präsentation | Autor der Präsentation</a:t>
            </a:r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sldNum"/>
          </p:nvPr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62B36EC5-9E9E-46B1-83EF-2E09E4946303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de-DE" sz="1500"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1500"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500"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500"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89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90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91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92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ftr"/>
          </p:nvPr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Titel der Präsentation | Autor der Präsentation</a:t>
            </a:r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sldNum"/>
          </p:nvPr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5C65BA74-26B1-4F72-B335-35D4C7C6FD3B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de-DE">
                <a:latin typeface="Verdana"/>
              </a:rPr>
              <a:t>Click to edit the title text format</a:t>
            </a:r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de-DE" sz="1500"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1500"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500"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500"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Verdana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132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133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134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0" y="0"/>
            <a:ext cx="9142200" cy="5143320"/>
          </a:xfrm>
          <a:prstGeom prst="rect">
            <a:avLst/>
          </a:prstGeom>
          <a:solidFill>
            <a:srgbClr val="b6b7b8"/>
          </a:solidFill>
          <a:ln w="25560">
            <a:noFill/>
          </a:ln>
        </p:spPr>
      </p:sp>
      <p:sp>
        <p:nvSpPr>
          <p:cNvPr id="137" name="CustomShape 2"/>
          <p:cNvSpPr/>
          <p:nvPr/>
        </p:nvSpPr>
        <p:spPr>
          <a:xfrm flipV="1">
            <a:off x="720" y="654480"/>
            <a:ext cx="5146920" cy="1160640"/>
          </a:xfrm>
          <a:prstGeom prst="round1Rect">
            <a:avLst>
              <a:gd name="adj" fmla="val 23540"/>
            </a:avLst>
          </a:prstGeom>
          <a:solidFill>
            <a:srgbClr val="ffffff"/>
          </a:solidFill>
          <a:ln w="1440">
            <a:noFill/>
          </a:ln>
        </p:spPr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468360" y="735120"/>
            <a:ext cx="4463280" cy="378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8360" y="1113480"/>
            <a:ext cx="4463280" cy="5198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2200">
                <a:solidFill>
                  <a:srgbClr val="4b4c4d"/>
                </a:solidFill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200">
                <a:solidFill>
                  <a:srgbClr val="4b4c4d"/>
                </a:solidFill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200">
                <a:solidFill>
                  <a:srgbClr val="4b4c4d"/>
                </a:solidFill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200">
                <a:solidFill>
                  <a:srgbClr val="4b4c4d"/>
                </a:solidFill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200">
                <a:solidFill>
                  <a:srgbClr val="4b4c4d"/>
                </a:solidFill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200">
                <a:solidFill>
                  <a:srgbClr val="4b4c4d"/>
                </a:solidFill>
                <a:latin typeface="Verdana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Seventh Outline LevelTextmasterformat bearbeiten</a:t>
            </a:r>
            <a:endParaRPr/>
          </a:p>
        </p:txBody>
      </p:sp>
      <p:sp>
        <p:nvSpPr>
          <p:cNvPr id="140" name="PlaceHolder 5"/>
          <p:cNvSpPr>
            <a:spLocks noGrp="1"/>
          </p:cNvSpPr>
          <p:nvPr>
            <p:ph type="ftr"/>
          </p:nvPr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Titel der Präsentation | Autor der Präsentation</a:t>
            </a:r>
            <a:endParaRPr/>
          </a:p>
        </p:txBody>
      </p:sp>
      <p:sp>
        <p:nvSpPr>
          <p:cNvPr id="141" name="PlaceHolder 6"/>
          <p:cNvSpPr>
            <a:spLocks noGrp="1"/>
          </p:cNvSpPr>
          <p:nvPr>
            <p:ph type="sldNum"/>
          </p:nvPr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Seite </a:t>
            </a:r>
            <a:fld id="{F6A6752E-FAF7-4646-9D23-2DD415CE9C49}" type="slidenum">
              <a:rPr lang="en-GB" sz="900">
                <a:solidFill>
                  <a:srgbClr val="ffffff"/>
                </a:solidFill>
                <a:latin typeface="Verdana"/>
              </a:rPr>
              <a:t>&lt;number&gt;</a:t>
            </a:fld>
            <a:endParaRPr/>
          </a:p>
        </p:txBody>
      </p:sp>
      <p:pic>
        <p:nvPicPr>
          <p:cNvPr id="142" name="Grafik 10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178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179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180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181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ftr"/>
          </p:nvPr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Titel der Präsentation | Autor der Präsentation</a:t>
            </a:r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sldNum"/>
          </p:nvPr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55B77318-4208-4282-A0A9-9DA677068B8E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8360" y="1113120"/>
            <a:ext cx="8206920" cy="15120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de-DE">
                <a:solidFill>
                  <a:srgbClr val="4b4c4d"/>
                </a:solidFill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>
                <a:solidFill>
                  <a:srgbClr val="4b4c4d"/>
                </a:solidFill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>
                <a:solidFill>
                  <a:srgbClr val="4b4c4d"/>
                </a:solidFill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>
                <a:solidFill>
                  <a:srgbClr val="4b4c4d"/>
                </a:solidFill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>
                <a:solidFill>
                  <a:srgbClr val="4b4c4d"/>
                </a:solidFill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>
                <a:solidFill>
                  <a:srgbClr val="4b4c4d"/>
                </a:solidFill>
                <a:latin typeface="Verdana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de-DE">
                <a:solidFill>
                  <a:srgbClr val="4b4c4d"/>
                </a:solidFill>
                <a:latin typeface="Verdana"/>
              </a:rPr>
              <a:t>Seventh Outline LevelBild durch Klicken auf Symbol hinzufügen</a:t>
            </a:r>
            <a:endParaRPr/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68360" y="2842200"/>
            <a:ext cx="8206920" cy="15116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Seventh Outline LevelTextmasterformat bearbeiten</a:t>
            </a:r>
            <a:endParaRPr/>
          </a:p>
          <a:p>
            <a:r>
              <a:rPr lang="de-DE" sz="1500">
                <a:solidFill>
                  <a:srgbClr val="4b4c4d"/>
                </a:solidFill>
                <a:latin typeface="Verdana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SzPct val="135000"/>
              <a:buFont typeface="Verdana"/>
              <a:buChar char="●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Dritte Ebene</a:t>
            </a:r>
            <a:endParaRPr/>
          </a:p>
          <a:p>
            <a:r>
              <a:rPr lang="de-DE" sz="1500">
                <a:solidFill>
                  <a:srgbClr val="4b4c4d"/>
                </a:solidFill>
                <a:latin typeface="Verdana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Blip>
                <a:blip r:embed="rId7"/>
              </a:buBlip>
            </a:pPr>
            <a:r>
              <a:rPr lang="de-DE" sz="1500">
                <a:solidFill>
                  <a:srgbClr val="4b4c4d"/>
                </a:solidFill>
                <a:latin typeface="Verdana"/>
              </a:rPr>
              <a:t>Fünfte Ebene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222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223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224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225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227" name="PlaceHolder 2"/>
          <p:cNvSpPr>
            <a:spLocks noGrp="1"/>
          </p:cNvSpPr>
          <p:nvPr>
            <p:ph type="ftr"/>
          </p:nvPr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Titel der Präsentation | Autor der Präsentation</a:t>
            </a:r>
            <a:endParaRPr/>
          </a:p>
        </p:txBody>
      </p:sp>
      <p:sp>
        <p:nvSpPr>
          <p:cNvPr id="228" name="PlaceHolder 3"/>
          <p:cNvSpPr>
            <a:spLocks noGrp="1"/>
          </p:cNvSpPr>
          <p:nvPr>
            <p:ph type="sldNum"/>
          </p:nvPr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ADBAE025-81E1-49A9-9BD4-718BA6C2B9D7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8360" y="1059480"/>
            <a:ext cx="8206920" cy="3294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Verdana"/>
              <a:buAutoNum type="arabicPeriod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Seventh Outline LevelTextmasterformat bearbeiten</a:t>
            </a:r>
            <a:endParaRPr/>
          </a:p>
          <a:p>
            <a:pPr lvl="1">
              <a:lnSpc>
                <a:spcPct val="100000"/>
              </a:lnSpc>
              <a:buFont typeface="Verdana"/>
              <a:buAutoNum type="arabicPeriod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typeface="Verdana"/>
              <a:buAutoNum type="arabicPeriod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Dritte Ebene</a:t>
            </a:r>
            <a:endParaRPr/>
          </a:p>
          <a:p>
            <a:r>
              <a:rPr lang="de-DE" sz="1500">
                <a:solidFill>
                  <a:srgbClr val="4b4c4d"/>
                </a:solidFill>
                <a:latin typeface="Verdana"/>
              </a:rPr>
              <a:t>Vierte Ebene</a:t>
            </a:r>
            <a:endParaRPr/>
          </a:p>
          <a:p>
            <a:r>
              <a:rPr lang="de-DE" sz="1500">
                <a:solidFill>
                  <a:srgbClr val="4b4c4d"/>
                </a:solidFill>
                <a:latin typeface="Verdana"/>
              </a:rPr>
              <a:t>Fünfte Ebene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265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266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267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268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270" name="PlaceHolder 2"/>
          <p:cNvSpPr>
            <a:spLocks noGrp="1"/>
          </p:cNvSpPr>
          <p:nvPr>
            <p:ph type="ftr"/>
          </p:nvPr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Titel der Präsentation | Autor der Präsentation</a:t>
            </a:r>
            <a:endParaRPr/>
          </a:p>
        </p:txBody>
      </p:sp>
      <p:sp>
        <p:nvSpPr>
          <p:cNvPr id="271" name="PlaceHolder 3"/>
          <p:cNvSpPr>
            <a:spLocks noGrp="1"/>
          </p:cNvSpPr>
          <p:nvPr>
            <p:ph type="sldNum"/>
          </p:nvPr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A0C2E569-C80F-4450-8833-72D17E50B2F6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68360" y="1059480"/>
            <a:ext cx="8206920" cy="3294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de-DE" sz="1500">
                <a:solidFill>
                  <a:srgbClr val="ff7500"/>
                </a:solidFill>
                <a:latin typeface="Verdana"/>
              </a:rPr>
              <a:t>Seventh Outline LevelTextmasterformat bearbeiten</a:t>
            </a:r>
            <a:endParaRPr/>
          </a:p>
          <a:p>
            <a:r>
              <a:rPr lang="de-DE" sz="1500">
                <a:solidFill>
                  <a:srgbClr val="4b4c4d"/>
                </a:solidFill>
                <a:latin typeface="Verdana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SzPct val="135000"/>
              <a:buFont typeface="Verdana"/>
              <a:buChar char="●"/>
            </a:pPr>
            <a:r>
              <a:rPr lang="de-DE" sz="1500">
                <a:solidFill>
                  <a:srgbClr val="4b4c4d"/>
                </a:solidFill>
                <a:latin typeface="Verdana"/>
              </a:rPr>
              <a:t>Dritte Ebene</a:t>
            </a:r>
            <a:endParaRPr/>
          </a:p>
          <a:p>
            <a:r>
              <a:rPr lang="de-DE" sz="1500">
                <a:solidFill>
                  <a:srgbClr val="4b4c4d"/>
                </a:solidFill>
                <a:latin typeface="Verdana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Blip>
                <a:blip r:embed="rId7"/>
              </a:buBlip>
            </a:pPr>
            <a:r>
              <a:rPr lang="de-DE" sz="1500">
                <a:solidFill>
                  <a:srgbClr val="4b4c4d"/>
                </a:solidFill>
                <a:latin typeface="Verdana"/>
              </a:rPr>
              <a:t>Fünfte Ebene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rafik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17920" y="4592160"/>
            <a:ext cx="664920" cy="249120"/>
          </a:xfrm>
          <a:prstGeom prst="rect">
            <a:avLst/>
          </a:prstGeom>
          <a:ln>
            <a:noFill/>
          </a:ln>
        </p:spPr>
      </p:pic>
      <p:pic>
        <p:nvPicPr>
          <p:cNvPr id="308" name="Bild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2736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309" name="Bild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90480" y="4741200"/>
            <a:ext cx="269640" cy="134640"/>
          </a:xfrm>
          <a:prstGeom prst="rect">
            <a:avLst/>
          </a:prstGeom>
          <a:ln>
            <a:noFill/>
          </a:ln>
        </p:spPr>
      </p:pic>
      <p:pic>
        <p:nvPicPr>
          <p:cNvPr id="310" name="Bild 1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600" y="4731840"/>
            <a:ext cx="287640" cy="143640"/>
          </a:xfrm>
          <a:prstGeom prst="rect">
            <a:avLst/>
          </a:prstGeom>
          <a:ln>
            <a:noFill/>
          </a:ln>
        </p:spPr>
      </p:pic>
      <p:pic>
        <p:nvPicPr>
          <p:cNvPr id="311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733520" y="4746600"/>
            <a:ext cx="124560" cy="93600"/>
          </a:xfrm>
          <a:prstGeom prst="rect">
            <a:avLst/>
          </a:prstGeom>
          <a:ln w="9360">
            <a:noFill/>
          </a:ln>
        </p:spPr>
      </p:pic>
      <p:sp>
        <p:nvSpPr>
          <p:cNvPr id="312" name="CustomShape 1"/>
          <p:cNvSpPr/>
          <p:nvPr/>
        </p:nvSpPr>
        <p:spPr>
          <a:xfrm>
            <a:off x="720" y="0"/>
            <a:ext cx="9142200" cy="5143320"/>
          </a:xfrm>
          <a:prstGeom prst="rect">
            <a:avLst/>
          </a:prstGeom>
          <a:solidFill>
            <a:srgbClr val="ff7500"/>
          </a:solidFill>
          <a:ln w="25560">
            <a:noFill/>
          </a:ln>
        </p:spPr>
      </p:sp>
      <p:sp>
        <p:nvSpPr>
          <p:cNvPr id="313" name="CustomShape 2"/>
          <p:cNvSpPr/>
          <p:nvPr/>
        </p:nvSpPr>
        <p:spPr>
          <a:xfrm flipV="1">
            <a:off x="0" y="2571480"/>
            <a:ext cx="8675280" cy="21060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 w="1440">
            <a:noFill/>
          </a:ln>
        </p:spPr>
      </p:sp>
      <p:sp>
        <p:nvSpPr>
          <p:cNvPr id="314" name="PlaceHolder 3"/>
          <p:cNvSpPr>
            <a:spLocks noGrp="1"/>
          </p:cNvSpPr>
          <p:nvPr>
            <p:ph type="title"/>
          </p:nvPr>
        </p:nvSpPr>
        <p:spPr>
          <a:xfrm>
            <a:off x="468360" y="2895840"/>
            <a:ext cx="6119280" cy="810000"/>
          </a:xfrm>
          <a:prstGeom prst="rect">
            <a:avLst/>
          </a:prstGeom>
        </p:spPr>
        <p:txBody>
          <a:bodyPr lIns="0" rIns="0" tIns="0" bIns="18000"/>
          <a:p>
            <a:pPr>
              <a:lnSpc>
                <a:spcPct val="114000"/>
              </a:lnSpc>
            </a:pPr>
            <a:r>
              <a:rPr b="1" lang="de-DE" sz="3000">
                <a:solidFill>
                  <a:srgbClr val="4b4c4d"/>
                </a:solidFill>
                <a:latin typeface="Verdana"/>
              </a:rPr>
              <a:t>Click to edit the title text formatTitelmasterformat durch Klicken bearbeiten</a:t>
            </a:r>
            <a:endParaRPr/>
          </a:p>
        </p:txBody>
      </p:sp>
      <p:pic>
        <p:nvPicPr>
          <p:cNvPr id="315" name="Picture 7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074000" y="2733840"/>
            <a:ext cx="1386000" cy="50184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477720" y="2708280"/>
            <a:ext cx="1598400" cy="16776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GB" sz="1100">
                <a:solidFill>
                  <a:srgbClr val="4b4c4d"/>
                </a:solidFill>
                <a:latin typeface="Verdana"/>
              </a:rPr>
              <a:t>www.autoscout24.com</a:t>
            </a:r>
            <a:endParaRPr/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3348720" y="3705840"/>
            <a:ext cx="3238920" cy="809640"/>
          </a:xfrm>
          <a:prstGeom prst="rect">
            <a:avLst/>
          </a:prstGeom>
        </p:spPr>
        <p:txBody>
          <a:bodyPr lIns="0" rIns="0" tIns="0" bIns="36000" anchor="b"/>
          <a:p>
            <a:pPr>
              <a:buSzPct val="45000"/>
              <a:buFont typeface="StarSymbol"/>
              <a:buChar char=""/>
            </a:pPr>
            <a:r>
              <a:rPr lang="de-DE" sz="1100">
                <a:solidFill>
                  <a:srgbClr val="4b4c4d"/>
                </a:solidFill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1100">
                <a:solidFill>
                  <a:srgbClr val="4b4c4d"/>
                </a:solidFill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1100">
                <a:solidFill>
                  <a:srgbClr val="4b4c4d"/>
                </a:solidFill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1100">
                <a:solidFill>
                  <a:srgbClr val="4b4c4d"/>
                </a:solidFill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1100">
                <a:solidFill>
                  <a:srgbClr val="4b4c4d"/>
                </a:solidFill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1100">
                <a:solidFill>
                  <a:srgbClr val="4b4c4d"/>
                </a:solidFill>
                <a:latin typeface="Verdana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de-DE" sz="1100">
                <a:solidFill>
                  <a:srgbClr val="4b4c4d"/>
                </a:solidFill>
                <a:latin typeface="Verdana"/>
              </a:rPr>
              <a:t>Seventh Outline LevelAbsender durch Klicken bearbeiten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68360" y="3111840"/>
            <a:ext cx="6119280" cy="971640"/>
          </a:xfrm>
          <a:prstGeom prst="rect">
            <a:avLst/>
          </a:prstGeom>
        </p:spPr>
        <p:txBody>
          <a:bodyPr lIns="0" rIns="0" tIns="0" bIns="18000" anchor="b"/>
          <a:p>
            <a:pPr>
              <a:lnSpc>
                <a:spcPct val="114000"/>
              </a:lnSpc>
            </a:pPr>
            <a:r>
              <a:rPr b="1" lang="de-DE" sz="3000">
                <a:solidFill>
                  <a:srgbClr val="4b4c4d"/>
                </a:solidFill>
                <a:latin typeface="Verdana"/>
              </a:rPr>
              <a:t>Scala School – Filters &amp; Action Composition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468360" y="4191840"/>
            <a:ext cx="6119280" cy="323640"/>
          </a:xfrm>
          <a:prstGeom prst="rect">
            <a:avLst/>
          </a:prstGeom>
        </p:spPr>
        <p:txBody>
          <a:bodyPr lIns="0" rIns="0" tIns="0" bIns="36000" anchor="b"/>
          <a:p>
            <a:pPr>
              <a:lnSpc>
                <a:spcPct val="100000"/>
              </a:lnSpc>
            </a:pPr>
            <a:r>
              <a:rPr lang="en-GB" sz="1500">
                <a:solidFill>
                  <a:srgbClr val="4b4c4d"/>
                </a:solidFill>
                <a:latin typeface="Verdana"/>
              </a:rPr>
              <a:t>02.02.2016 Matthew Lloyd, Alexy ...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Login Action – Implementation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
</a:t>
            </a:r>
            <a:endParaRPr/>
          </a:p>
        </p:txBody>
      </p:sp>
      <p:sp>
        <p:nvSpPr>
          <p:cNvPr id="396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97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A0C19986-3894-4D8C-951B-A9EAFB61998E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98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9" name="CustomShape 5"/>
          <p:cNvSpPr/>
          <p:nvPr/>
        </p:nvSpPr>
        <p:spPr>
          <a:xfrm>
            <a:off x="755640" y="789120"/>
            <a:ext cx="5076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0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00" y="1656000"/>
            <a:ext cx="8737200" cy="18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Login Action - Usage</a:t>
            </a:r>
            <a:endParaRPr/>
          </a:p>
        </p:txBody>
      </p:sp>
      <p:sp>
        <p:nvSpPr>
          <p:cNvPr id="402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03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445A989D-14AD-4B5B-A497-F13953DEDFF2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04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5" name="CustomShape 5"/>
          <p:cNvSpPr/>
          <p:nvPr/>
        </p:nvSpPr>
        <p:spPr>
          <a:xfrm>
            <a:off x="755640" y="789120"/>
            <a:ext cx="5076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6000" y="1584000"/>
            <a:ext cx="6527520" cy="144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468360" y="735120"/>
            <a:ext cx="4463280" cy="378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Custom Actions</a:t>
            </a:r>
            <a:endParaRPr/>
          </a:p>
        </p:txBody>
      </p:sp>
      <p:sp>
        <p:nvSpPr>
          <p:cNvPr id="408" name="TextShape 2"/>
          <p:cNvSpPr txBox="1"/>
          <p:nvPr/>
        </p:nvSpPr>
        <p:spPr>
          <a:xfrm>
            <a:off x="468360" y="1113480"/>
            <a:ext cx="4463280" cy="519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Advanced Login Action</a:t>
            </a:r>
            <a:endParaRPr/>
          </a:p>
        </p:txBody>
      </p:sp>
      <p:sp>
        <p:nvSpPr>
          <p:cNvPr id="409" name="TextShape 3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10" name="TextShape 4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Seite </a:t>
            </a:r>
            <a:fld id="{C397749A-1743-4EFD-9D2A-FFDEC5296F55}" type="slidenum">
              <a:rPr lang="en-GB" sz="900">
                <a:solidFill>
                  <a:srgbClr val="ffffff"/>
                </a:solidFill>
                <a:latin typeface="Verdana"/>
              </a:rPr>
              <a:t>&lt;number&gt;</a:t>
            </a:fld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An Advanced Login Action</a:t>
            </a:r>
            <a:endParaRPr/>
          </a:p>
        </p:txBody>
      </p:sp>
      <p:sp>
        <p:nvSpPr>
          <p:cNvPr id="412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13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C7755730-9734-4DCF-84E3-DF59669158D0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15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We want to be able to access our </a:t>
            </a:r>
            <a:r>
              <a:rPr lang="en-GB">
                <a:solidFill>
                  <a:srgbClr val="4b4c4d"/>
                </a:solidFill>
                <a:latin typeface="Courier New"/>
              </a:rPr>
              <a:t>User</a:t>
            </a:r>
            <a:r>
              <a:rPr lang="en-GB">
                <a:solidFill>
                  <a:srgbClr val="4b4c4d"/>
                </a:solidFill>
                <a:latin typeface="Verdana"/>
              </a:rPr>
              <a:t> Data once logged in.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We need to pass the </a:t>
            </a:r>
            <a:r>
              <a:rPr lang="en-GB">
                <a:solidFill>
                  <a:srgbClr val="4b4c4d"/>
                </a:solidFill>
                <a:latin typeface="Courier New"/>
              </a:rPr>
              <a:t>User</a:t>
            </a:r>
            <a:r>
              <a:rPr lang="en-GB">
                <a:solidFill>
                  <a:srgbClr val="4b4c4d"/>
                </a:solidFill>
                <a:latin typeface="Verdana"/>
              </a:rPr>
              <a:t> data through the </a:t>
            </a:r>
            <a:r>
              <a:rPr lang="en-GB">
                <a:solidFill>
                  <a:srgbClr val="4b4c4d"/>
                </a:solidFill>
                <a:latin typeface="Courier New"/>
              </a:rPr>
              <a:t>Request</a:t>
            </a:r>
            <a:r>
              <a:rPr lang="en-GB">
                <a:solidFill>
                  <a:srgbClr val="4b4c4d"/>
                </a:solidFill>
                <a:latin typeface="Verdana"/>
              </a:rPr>
              <a:t>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Let's use a </a:t>
            </a:r>
            <a:r>
              <a:rPr lang="en-GB">
                <a:solidFill>
                  <a:srgbClr val="4b4c4d"/>
                </a:solidFill>
                <a:latin typeface="Courier New"/>
              </a:rPr>
              <a:t>WrappedRequest</a:t>
            </a:r>
            <a:r>
              <a:rPr lang="en-GB">
                <a:solidFill>
                  <a:srgbClr val="4b4c4d"/>
                </a:solidFill>
                <a:latin typeface="Verdana"/>
              </a:rPr>
              <a:t> to include </a:t>
            </a:r>
            <a:r>
              <a:rPr lang="en-GB">
                <a:solidFill>
                  <a:srgbClr val="4b4c4d"/>
                </a:solidFill>
                <a:latin typeface="Courier New"/>
              </a:rPr>
              <a:t>User</a:t>
            </a:r>
            <a:r>
              <a:rPr lang="en-GB">
                <a:solidFill>
                  <a:srgbClr val="4b4c4d"/>
                </a:solidFill>
                <a:latin typeface="Verdana"/>
              </a:rPr>
              <a:t> Data.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An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Advanced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Login Action – Custom Request</a:t>
            </a:r>
            <a:endParaRPr/>
          </a:p>
        </p:txBody>
      </p:sp>
      <p:sp>
        <p:nvSpPr>
          <p:cNvPr id="417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18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ACDE6449-E8C8-44F5-AF77-FD75E52C4022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20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0000" y="2117520"/>
            <a:ext cx="8409600" cy="54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An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Advanced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Login Action - Implementation</a:t>
            </a:r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24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F823678D-9D1A-472A-B299-D83031BFF0FA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25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26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0160" y="1224000"/>
            <a:ext cx="8353440" cy="275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An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Advanced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Login Action - Usage</a:t>
            </a:r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30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4885FBB9-5F9D-45D8-9B13-241D95E86538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31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32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1889640"/>
            <a:ext cx="8274240" cy="128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468360" y="735120"/>
            <a:ext cx="4463280" cy="378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Custom Actions</a:t>
            </a: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468360" y="1113480"/>
            <a:ext cx="4463280" cy="519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Putting it all together</a:t>
            </a:r>
            <a:endParaRPr/>
          </a:p>
        </p:txBody>
      </p:sp>
      <p:sp>
        <p:nvSpPr>
          <p:cNvPr id="436" name="TextShape 3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37" name="TextShape 4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Seite </a:t>
            </a:r>
            <a:fld id="{1F2A9B94-57DC-4F3F-A59C-9BB9C1372833}" type="slidenum">
              <a:rPr lang="en-GB" sz="900">
                <a:solidFill>
                  <a:srgbClr val="ffffff"/>
                </a:solidFill>
                <a:latin typeface="Verdana"/>
              </a:rPr>
              <a:t>&lt;number&gt;</a:t>
            </a:fld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Putting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 it all together</a:t>
            </a:r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40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046A1546-330C-4ED7-8DB6-FAD713D81D43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41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2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Courier New"/>
              </a:rPr>
              <a:t>ActionBuilder</a:t>
            </a:r>
            <a:r>
              <a:rPr lang="en-GB">
                <a:solidFill>
                  <a:srgbClr val="4b4c4d"/>
                </a:solidFill>
                <a:latin typeface="Verdana"/>
              </a:rPr>
              <a:t> allows us to easily compose multiple Actions.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You can build up Actions to perform specific tasks.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Then compose them together when using them.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Putting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 it all together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 – Action Composition</a:t>
            </a:r>
            <a:endParaRPr/>
          </a:p>
        </p:txBody>
      </p:sp>
      <p:sp>
        <p:nvSpPr>
          <p:cNvPr id="444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45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769624C3-5792-4BC6-A431-30F43C185685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46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7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00" y="1872000"/>
            <a:ext cx="8429760" cy="114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What are Actions?</a:t>
            </a:r>
            <a:endParaRPr/>
          </a:p>
        </p:txBody>
      </p:sp>
      <p:sp>
        <p:nvSpPr>
          <p:cNvPr id="355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56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E9697F7B-DA9F-48C1-9E3B-95823867C3B5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58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r>
              <a:rPr b="1" lang="en-GB">
                <a:solidFill>
                  <a:srgbClr val="4b4c4d"/>
                </a:solidFill>
                <a:latin typeface="Verdana"/>
              </a:rPr>
              <a:t>The standard way of handling requests in Play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They accept a </a:t>
            </a:r>
            <a:r>
              <a:rPr lang="en-GB">
                <a:solidFill>
                  <a:srgbClr val="4b4c4d"/>
                </a:solidFill>
                <a:latin typeface="Courier New"/>
              </a:rPr>
              <a:t>Request[A]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They return a </a:t>
            </a:r>
            <a:r>
              <a:rPr lang="en-GB">
                <a:solidFill>
                  <a:srgbClr val="4b4c4d"/>
                </a:solidFill>
                <a:latin typeface="Courier New"/>
              </a:rPr>
              <a:t>Result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Asynchronous by default (they return in a </a:t>
            </a:r>
            <a:r>
              <a:rPr lang="en-GB">
                <a:solidFill>
                  <a:srgbClr val="4b4c4d"/>
                </a:solidFill>
                <a:latin typeface="Courier New"/>
              </a:rPr>
              <a:t>Future[Result]</a:t>
            </a:r>
            <a:r>
              <a:rPr lang="en-GB">
                <a:solidFill>
                  <a:srgbClr val="4b4c4d"/>
                </a:solidFill>
                <a:latin typeface="Verdana"/>
              </a:rPr>
              <a:t>)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Utilise BodyParsers to parse request bodies.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pic>
        <p:nvPicPr>
          <p:cNvPr id="3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6600" y="1728000"/>
            <a:ext cx="7441920" cy="93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468360" y="735120"/>
            <a:ext cx="4463280" cy="378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468360" y="1113480"/>
            <a:ext cx="4463280" cy="519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Filters</a:t>
            </a: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52" name="TextShape 4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Seite </a:t>
            </a:r>
            <a:fld id="{7938C451-3D7D-4D58-A93C-0F14B3E16912}" type="slidenum">
              <a:rPr lang="en-GB" sz="900">
                <a:solidFill>
                  <a:srgbClr val="ffffff"/>
                </a:solidFill>
                <a:latin typeface="Verdana"/>
              </a:rPr>
              <a:t>&lt;number&gt;</a:t>
            </a:fld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What are Filters?</a:t>
            </a:r>
            <a:endParaRPr/>
          </a:p>
        </p:txBody>
      </p:sp>
      <p:sp>
        <p:nvSpPr>
          <p:cNvPr id="454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55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6B7D6911-0255-4348-B867-0E4313DCDE6E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56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57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r>
              <a:rPr b="1" lang="en-GB">
                <a:solidFill>
                  <a:srgbClr val="4b4c4d"/>
                </a:solidFill>
                <a:latin typeface="Verdana"/>
              </a:rPr>
              <a:t>A way of applying logic to all requests.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Filters will apply to all requests.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They can be used similarly to Action Composition.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Only to be used for global cross cutting concerns.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Action Composition for sub set of routes.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Filtering for affecting every route.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Good for Timing, Logging, Gzip etc...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Timing Filter – Implementation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60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9C361496-76D9-4808-BB67-F8E04A00102A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62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2200" y="722880"/>
            <a:ext cx="7651800" cy="384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Basic HTTP Auth Filter – Implementation</a:t>
            </a:r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66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F2963540-A57A-416F-8BF8-98B62DB839C3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67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68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0" y="678600"/>
            <a:ext cx="6984000" cy="383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Filters - Usage</a:t>
            </a:r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72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10823FCB-76C5-4730-BE65-AF31D2BFD8DA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73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74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7560" y="936000"/>
            <a:ext cx="6476760" cy="186660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3549960"/>
            <a:ext cx="5574960" cy="48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Anything else to know?</a:t>
            </a:r>
            <a:endParaRPr/>
          </a:p>
        </p:txBody>
      </p:sp>
      <p:sp>
        <p:nvSpPr>
          <p:cNvPr id="478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479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3ADCD7F4-12F4-44CC-AA89-868E2C61E4EE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480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81" name="CustomShape 5"/>
          <p:cNvSpPr/>
          <p:nvPr/>
        </p:nvSpPr>
        <p:spPr>
          <a:xfrm>
            <a:off x="694080" y="82008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Filters are executed in a chain one by one.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Filters can modify both requests and results.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Filters are executed AFTER routing but BEFORE actions.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This means they have access to the routing info 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from the Request header.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468360" y="3111840"/>
            <a:ext cx="6119280" cy="971640"/>
          </a:xfrm>
          <a:prstGeom prst="rect">
            <a:avLst/>
          </a:prstGeom>
        </p:spPr>
        <p:txBody>
          <a:bodyPr lIns="0" rIns="0" tIns="0" bIns="18000" anchor="b"/>
          <a:p>
            <a:pPr>
              <a:lnSpc>
                <a:spcPct val="114000"/>
              </a:lnSpc>
            </a:pPr>
            <a:r>
              <a:rPr b="1" lang="de-DE" sz="3000">
                <a:solidFill>
                  <a:srgbClr val="4b4c4d"/>
                </a:solidFill>
                <a:latin typeface="Verdana"/>
              </a:rPr>
              <a:t>Scala School – Filters &amp; Action Composition</a:t>
            </a:r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68360" y="4191840"/>
            <a:ext cx="6119280" cy="323640"/>
          </a:xfrm>
          <a:prstGeom prst="rect">
            <a:avLst/>
          </a:prstGeom>
        </p:spPr>
        <p:txBody>
          <a:bodyPr lIns="0" rIns="0" tIns="0" bIns="36000" anchor="b"/>
          <a:p>
            <a:pPr>
              <a:lnSpc>
                <a:spcPct val="100000"/>
              </a:lnSpc>
            </a:pPr>
            <a:r>
              <a:rPr lang="en-GB" sz="1500">
                <a:solidFill>
                  <a:srgbClr val="4b4c4d"/>
                </a:solidFill>
                <a:latin typeface="Verdana"/>
              </a:rPr>
              <a:t>02.02.2016 Matthew Lloyd, Alexy ...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468360" y="735120"/>
            <a:ext cx="4463280" cy="378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Custom Actions</a:t>
            </a:r>
            <a:endParaRPr/>
          </a:p>
        </p:txBody>
      </p:sp>
      <p:sp>
        <p:nvSpPr>
          <p:cNvPr id="361" name="TextShape 2"/>
          <p:cNvSpPr txBox="1"/>
          <p:nvPr/>
        </p:nvSpPr>
        <p:spPr>
          <a:xfrm>
            <a:off x="468360" y="1113480"/>
            <a:ext cx="4463280" cy="519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Timing Action</a:t>
            </a:r>
            <a:endParaRPr/>
          </a:p>
        </p:txBody>
      </p:sp>
      <p:sp>
        <p:nvSpPr>
          <p:cNvPr id="362" name="TextShape 3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63" name="TextShape 4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Seite </a:t>
            </a:r>
            <a:fld id="{6BE27200-CD56-4A3D-9099-106068EBC4DE}" type="slidenum">
              <a:rPr lang="en-GB" sz="900">
                <a:solidFill>
                  <a:srgbClr val="ffffff"/>
                </a:solidFill>
                <a:latin typeface="Verdana"/>
              </a:rPr>
              <a:t>&lt;number&gt;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Basic Timing Action</a:t>
            </a:r>
            <a:endParaRPr/>
          </a:p>
        </p:txBody>
      </p:sp>
      <p:sp>
        <p:nvSpPr>
          <p:cNvPr id="365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66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7B9EDF43-673D-4DAA-A9D0-A0D1FDED4B94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67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8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r>
              <a:rPr b="1" lang="en-GB">
                <a:solidFill>
                  <a:srgbClr val="4b4c4d"/>
                </a:solidFill>
                <a:latin typeface="Verdana"/>
              </a:rPr>
              <a:t>We can do more with Actions by creating custom actions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Let's make a simple action that will calculate how long </a:t>
            </a:r>
            <a:r>
              <a:rPr lang="en-GB">
                <a:solidFill>
                  <a:srgbClr val="4b4c4d"/>
                </a:solidFill>
                <a:latin typeface="Verdana"/>
              </a:rPr>
              <a:t>
</a:t>
            </a:r>
            <a:r>
              <a:rPr lang="en-GB">
                <a:solidFill>
                  <a:srgbClr val="4b4c4d"/>
                </a:solidFill>
                <a:latin typeface="Verdana"/>
              </a:rPr>
              <a:t>our service takes to respond.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We need to be able to wrap an existing </a:t>
            </a:r>
            <a:r>
              <a:rPr lang="en-GB">
                <a:solidFill>
                  <a:srgbClr val="4b4c4d"/>
                </a:solidFill>
                <a:latin typeface="Courier New"/>
              </a:rPr>
              <a:t>Action</a:t>
            </a:r>
            <a:r>
              <a:rPr lang="en-GB">
                <a:solidFill>
                  <a:srgbClr val="4b4c4d"/>
                </a:solidFill>
                <a:latin typeface="Verdana"/>
              </a:rPr>
              <a:t>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Calculate the time it's taken.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And modify it's response by adding a </a:t>
            </a:r>
            <a:r>
              <a:rPr lang="en-GB">
                <a:solidFill>
                  <a:srgbClr val="4b4c4d"/>
                </a:solidFill>
                <a:latin typeface="Courier New"/>
              </a:rPr>
              <a:t>Response-Time</a:t>
            </a:r>
            <a:r>
              <a:rPr lang="en-GB">
                <a:solidFill>
                  <a:srgbClr val="4b4c4d"/>
                </a:solidFill>
                <a:latin typeface="Verdana"/>
              </a:rPr>
              <a:t> Header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Basic Timing Action - </a:t>
            </a:r>
            <a:r>
              <a:rPr b="1" lang="de-DE" sz="2200">
                <a:solidFill>
                  <a:srgbClr val="4b4c4d"/>
                </a:solidFill>
                <a:latin typeface="Verdana"/>
              </a:rPr>
              <a:t>Implementation</a:t>
            </a:r>
            <a:endParaRPr/>
          </a:p>
        </p:txBody>
      </p:sp>
      <p:sp>
        <p:nvSpPr>
          <p:cNvPr id="370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71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181A5ED4-CB9D-4719-A9CE-9F01F6D68000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72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73" name="CustomShape 5"/>
          <p:cNvSpPr/>
          <p:nvPr/>
        </p:nvSpPr>
        <p:spPr>
          <a:xfrm>
            <a:off x="755640" y="789120"/>
            <a:ext cx="5076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8000" y="735840"/>
            <a:ext cx="7493400" cy="358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Basic Timing Action</a:t>
            </a:r>
            <a:endParaRPr/>
          </a:p>
        </p:txBody>
      </p:sp>
      <p:sp>
        <p:nvSpPr>
          <p:cNvPr id="376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77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54997E24-78AE-42AD-AB7C-C7448F0ABED8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78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79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r>
              <a:rPr b="1" lang="en-GB">
                <a:solidFill>
                  <a:srgbClr val="4b4c4d"/>
                </a:solidFill>
                <a:latin typeface="Verdana"/>
              </a:rPr>
              <a:t>What's this doing?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Wrap the existing action in the constructor.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Implement the </a:t>
            </a:r>
            <a:r>
              <a:rPr lang="en-GB">
                <a:solidFill>
                  <a:srgbClr val="4b4c4d"/>
                </a:solidFill>
                <a:latin typeface="Courier New"/>
              </a:rPr>
              <a:t>apply</a:t>
            </a:r>
            <a:r>
              <a:rPr lang="en-GB">
                <a:solidFill>
                  <a:srgbClr val="4b4c4d"/>
                </a:solidFill>
                <a:latin typeface="Verdana"/>
              </a:rPr>
              <a:t> </a:t>
            </a:r>
            <a:r>
              <a:rPr lang="en-GB">
                <a:solidFill>
                  <a:srgbClr val="4b4c4d"/>
                </a:solidFill>
                <a:latin typeface="Verdana"/>
              </a:rPr>
              <a:t>method.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Call the wrapped action.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Map the </a:t>
            </a:r>
            <a:r>
              <a:rPr lang="en-GB">
                <a:solidFill>
                  <a:srgbClr val="4b4c4d"/>
                </a:solidFill>
                <a:latin typeface="Courier New"/>
              </a:rPr>
              <a:t>Future[Result]</a:t>
            </a:r>
            <a:r>
              <a:rPr lang="en-GB">
                <a:solidFill>
                  <a:srgbClr val="4b4c4d"/>
                </a:solidFill>
                <a:latin typeface="Verdana"/>
              </a:rPr>
              <a:t> and add the Header.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Ensure we carry across any existing BodyParsers.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Basic Timing Action – Usage</a:t>
            </a:r>
            <a:endParaRPr/>
          </a:p>
        </p:txBody>
      </p:sp>
      <p:sp>
        <p:nvSpPr>
          <p:cNvPr id="381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82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0A432665-0A1F-41D0-B3AD-597160A0FCBD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83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4" name="CustomShape 5"/>
          <p:cNvSpPr/>
          <p:nvPr/>
        </p:nvSpPr>
        <p:spPr>
          <a:xfrm>
            <a:off x="755640" y="789120"/>
            <a:ext cx="5076360" cy="3520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5080" y="1042560"/>
            <a:ext cx="6489360" cy="218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68360" y="735120"/>
            <a:ext cx="4463280" cy="378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Custom Actions</a:t>
            </a:r>
            <a:endParaRPr/>
          </a:p>
        </p:txBody>
      </p:sp>
      <p:sp>
        <p:nvSpPr>
          <p:cNvPr id="387" name="TextShape 2"/>
          <p:cNvSpPr txBox="1"/>
          <p:nvPr/>
        </p:nvSpPr>
        <p:spPr>
          <a:xfrm>
            <a:off x="468360" y="1113480"/>
            <a:ext cx="4463280" cy="519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200">
                <a:solidFill>
                  <a:srgbClr val="4b4c4d"/>
                </a:solidFill>
                <a:latin typeface="Verdana"/>
              </a:rPr>
              <a:t>Login Action</a:t>
            </a:r>
            <a:endParaRPr/>
          </a:p>
        </p:txBody>
      </p:sp>
      <p:sp>
        <p:nvSpPr>
          <p:cNvPr id="388" name="TextShape 3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89" name="TextShape 4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ffffff"/>
                </a:solidFill>
                <a:latin typeface="Verdana"/>
              </a:rPr>
              <a:t>Seite </a:t>
            </a:r>
            <a:fld id="{9419FDD4-3E33-4528-9A39-1E2107BAF972}" type="slidenum">
              <a:rPr lang="en-GB" sz="900">
                <a:solidFill>
                  <a:srgbClr val="ffffff"/>
                </a:solidFill>
                <a:latin typeface="Verdana"/>
              </a:rPr>
              <a:t>&lt;number&gt;</a:t>
            </a:fld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68360" y="249480"/>
            <a:ext cx="8206920" cy="53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de-DE" sz="2200">
                <a:solidFill>
                  <a:srgbClr val="4b4c4d"/>
                </a:solidFill>
                <a:latin typeface="Verdana"/>
              </a:rPr>
              <a:t>A Login Action</a:t>
            </a:r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468360" y="4704840"/>
            <a:ext cx="5256000" cy="134640"/>
          </a:xfrm>
          <a:prstGeom prst="rect">
            <a:avLst/>
          </a:prstGeom>
        </p:spPr>
        <p:txBody>
          <a:bodyPr lIns="0" rIns="0" tIns="36000" bIns="0"/>
          <a:p>
            <a:pPr>
              <a:lnSpc>
                <a:spcPct val="100000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Filters &amp; Action Composition</a:t>
            </a:r>
            <a:endParaRPr/>
          </a:p>
        </p:txBody>
      </p:sp>
      <p:sp>
        <p:nvSpPr>
          <p:cNvPr id="392" name="TextShape 3"/>
          <p:cNvSpPr txBox="1"/>
          <p:nvPr/>
        </p:nvSpPr>
        <p:spPr>
          <a:xfrm>
            <a:off x="468360" y="4569840"/>
            <a:ext cx="863640" cy="134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53"/>
              </a:lnSpc>
            </a:pPr>
            <a:r>
              <a:rPr lang="en-GB" sz="900">
                <a:solidFill>
                  <a:srgbClr val="4b4c4d"/>
                </a:solidFill>
                <a:latin typeface="Verdana"/>
              </a:rPr>
              <a:t>Seite </a:t>
            </a:r>
            <a:fld id="{8C78A7D6-1AE0-4C30-9A2D-93FFACB9ED76}" type="slidenum">
              <a:rPr lang="en-GB" sz="900">
                <a:solidFill>
                  <a:srgbClr val="4b4c4d"/>
                </a:solidFill>
                <a:latin typeface="Verdana"/>
              </a:rPr>
              <a:t>&lt;number&gt;</a:t>
            </a:fld>
            <a:endParaRPr/>
          </a:p>
        </p:txBody>
      </p:sp>
      <p:sp>
        <p:nvSpPr>
          <p:cNvPr id="393" name="CustomShape 4"/>
          <p:cNvSpPr/>
          <p:nvPr/>
        </p:nvSpPr>
        <p:spPr>
          <a:xfrm>
            <a:off x="744120" y="847080"/>
            <a:ext cx="6077520" cy="261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94" name="CustomShape 5"/>
          <p:cNvSpPr/>
          <p:nvPr/>
        </p:nvSpPr>
        <p:spPr>
          <a:xfrm>
            <a:off x="755640" y="789120"/>
            <a:ext cx="7812360" cy="3520440"/>
          </a:xfrm>
          <a:prstGeom prst="rect">
            <a:avLst/>
          </a:prstGeom>
          <a:noFill/>
          <a:ln>
            <a:noFill/>
          </a:ln>
        </p:spPr>
        <p:txBody>
          <a:bodyPr wrap="none" lIns="0" rIns="0" tIns="0" bIns="0"/>
          <a:p>
            <a:pPr>
              <a:lnSpc>
                <a:spcPct val="120000"/>
              </a:lnSpc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Let's make a simple action that will accept a </a:t>
            </a:r>
            <a:r>
              <a:rPr lang="en-GB">
                <a:solidFill>
                  <a:srgbClr val="4b4c4d"/>
                </a:solidFill>
                <a:latin typeface="Courier New"/>
              </a:rPr>
              <a:t>UserID</a:t>
            </a:r>
            <a:r>
              <a:rPr lang="en-GB">
                <a:solidFill>
                  <a:srgbClr val="4b4c4d"/>
                </a:solidFill>
                <a:latin typeface="Verdana"/>
              </a:rPr>
              <a:t> and </a:t>
            </a:r>
            <a:r>
              <a:rPr lang="en-GB">
                <a:solidFill>
                  <a:srgbClr val="4b4c4d"/>
                </a:solidFill>
                <a:latin typeface="Courier New"/>
              </a:rPr>
              <a:t>Pass</a:t>
            </a:r>
            <a:r>
              <a:rPr lang="en-GB">
                <a:solidFill>
                  <a:srgbClr val="4b4c4d"/>
                </a:solidFill>
                <a:latin typeface="Verdana"/>
              </a:rPr>
              <a:t>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Arial"/>
              </a:rPr>
              <a:t>Lookup the User from the ID.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Compare the password.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GB">
                <a:solidFill>
                  <a:srgbClr val="4b4c4d"/>
                </a:solidFill>
                <a:latin typeface="Verdana"/>
              </a:rPr>
              <a:t>And either allow access to the resource or return</a:t>
            </a:r>
            <a:r>
              <a:rPr lang="en-GB">
                <a:solidFill>
                  <a:srgbClr val="4b4c4d"/>
                </a:solidFill>
                <a:latin typeface="Arial"/>
              </a:rPr>
              <a:t> </a:t>
            </a:r>
            <a:r>
              <a:rPr lang="en-GB">
                <a:solidFill>
                  <a:srgbClr val="4b4c4d"/>
                </a:solidFill>
                <a:latin typeface="Courier New"/>
              </a:rPr>
              <a:t>Forbidden.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 lvl="1">
              <a:lnSpc>
                <a:spcPct val="120000"/>
              </a:lnSpc>
              <a:buFont typeface="Arial"/>
              <a:buChar char="•"/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